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5" r:id="rId2"/>
  </p:sldMasterIdLst>
  <p:sldIdLst>
    <p:sldId id="281" r:id="rId3"/>
    <p:sldId id="284" r:id="rId4"/>
    <p:sldId id="283" r:id="rId5"/>
    <p:sldId id="289" r:id="rId6"/>
    <p:sldId id="287" r:id="rId7"/>
    <p:sldId id="258" r:id="rId8"/>
    <p:sldId id="259" r:id="rId9"/>
    <p:sldId id="260" r:id="rId10"/>
    <p:sldId id="293" r:id="rId11"/>
    <p:sldId id="292" r:id="rId12"/>
    <p:sldId id="290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2" r:id="rId23"/>
    <p:sldId id="273" r:id="rId24"/>
    <p:sldId id="275" r:id="rId25"/>
    <p:sldId id="276" r:id="rId26"/>
    <p:sldId id="294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4A92-37FB-4BD4-9F93-40FF39E2E08B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03504-C8A6-4F8D-98A1-518252AA2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1A0B-19A3-407A-88A3-7A76B20EAE99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4639D-697B-4F43-BEE5-7501F0DBC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9A523-7345-43E0-8C02-70150B73D452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92FE2-970D-412D-9434-CE515D42D8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AB448-7DB1-4EC8-B646-87AED7386909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7E041-4CB3-4746-A9CC-8286BFA5E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6AB9-92A6-4C06-A405-00260CAB3F89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C21BF-2108-424C-A9CE-096569DBD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554163"/>
            <a:ext cx="4267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554163"/>
            <a:ext cx="4267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8D488-613D-4E3F-A2C7-B3F040E613F7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DE9F-A475-4999-9F85-3B55456FE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21CBD-3F2E-4FC0-9ABB-47F6FA461D83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14995-975B-4420-ACA3-458C24FD5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9933E-6C84-4BEF-9FE9-DBE3847FA3CC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4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699A8-5B94-4424-8D3D-DA192CB06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0F2FF-5BEE-41F6-8190-B2BF3935A0DE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3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AF5C-36BC-456F-B822-3662E68DD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A8DEB-7E9F-42F5-BC0C-3C5661DD8B83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98BBA-67A5-4A96-A2D2-E2D10BCEC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52637-FE42-477F-BEA4-AE0058FFFCE4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04414-B14E-4348-8E72-F31EF60A9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DC2AA-B59D-4A85-9ECF-0EDCA2BD5461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837B0-F18F-416B-A306-E27CE4272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B2A0-5354-4462-8099-7466C9DFEC53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7A9E-202B-4830-A65D-2E62D0488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2171700" cy="56229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62700" cy="56229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1EF1A-14E4-4A00-91B2-6C132A6655E9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547EC-76C5-4AED-A4BA-FDE448941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7EF53-9640-43B1-83E8-5A84D03A142A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1382-B56B-4246-8333-FDC811CB4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BD6DC-5193-4E5D-B20E-AD4AB6DCAA03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39EE7-3691-4EBC-BEE5-1DE3B12CC4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019F6-0240-4E04-833B-C3C3CC3CDF4C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8AA2-059D-4D4D-92AE-2F0234EF4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F3680-00DC-4FD3-9713-733288269E20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BD658-2813-4AF3-8573-051E03BC2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E76D3-61BB-445D-9899-731C1E0C812C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EF64E-B5A6-47F7-9D3C-818F30A11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D917A-C8F1-4DAE-9AD6-407072490873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74988-4D6A-40F3-89F7-9D5EF26DF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492C1-F126-4684-9392-4D6AAEB30E8C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1629-BE9D-4345-B23F-8F34FE75F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D48FC4-C789-4E20-B8CE-2E8952F28574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8AB83-56D6-4E49-BE7F-DB2BE3970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05" r:id="rId3"/>
    <p:sldLayoutId id="2147483719" r:id="rId4"/>
    <p:sldLayoutId id="2147483704" r:id="rId5"/>
    <p:sldLayoutId id="2147483720" r:id="rId6"/>
    <p:sldLayoutId id="2147483721" r:id="rId7"/>
    <p:sldLayoutId id="2147483722" r:id="rId8"/>
    <p:sldLayoutId id="2147483703" r:id="rId9"/>
    <p:sldLayoutId id="2147483723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29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2294" name="Заголовок 9"/>
          <p:cNvSpPr>
            <a:spLocks noGrp="1"/>
          </p:cNvSpPr>
          <p:nvPr>
            <p:ph type="title"/>
          </p:nvPr>
        </p:nvSpPr>
        <p:spPr bwMode="auto">
          <a:xfrm>
            <a:off x="304800" y="457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4" name="Дата 15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C1CA74-ABCC-4310-86E0-2EA1926B5781}" type="datetimeFigureOut">
              <a:rPr lang="ru-RU"/>
              <a:pPr>
                <a:defRPr/>
              </a:pPr>
              <a:t>17.11.2019</a:t>
            </a:fld>
            <a:endParaRPr lang="ru-RU"/>
          </a:p>
        </p:txBody>
      </p:sp>
      <p:sp>
        <p:nvSpPr>
          <p:cNvPr id="15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4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4A9185-E5D8-42FF-B2F8-3282F4B06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5" r:id="rId2"/>
    <p:sldLayoutId id="2147483714" r:id="rId3"/>
    <p:sldLayoutId id="2147483713" r:id="rId4"/>
    <p:sldLayoutId id="2147483712" r:id="rId5"/>
    <p:sldLayoutId id="2147483711" r:id="rId6"/>
    <p:sldLayoutId id="2147483710" r:id="rId7"/>
    <p:sldLayoutId id="2147483709" r:id="rId8"/>
    <p:sldLayoutId id="2147483708" r:id="rId9"/>
    <p:sldLayoutId id="2147483707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l-mikheeva.ru/zdorovie/ozdorovitelnyie-metodiki-vosstanovleniya-detey-metodiki-profilaktiki-narusheniy-zreniya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4508500"/>
            <a:ext cx="6929437" cy="1000125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Воспитатель высшей квалификационной категории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Калинина Елена Алексеевна</a:t>
            </a:r>
            <a:endParaRPr lang="ru-RU" sz="2400" dirty="0" smtClean="0">
              <a:latin typeface="Times New Roman" pitchFamily="18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Г. Нижневартовск  </a:t>
            </a:r>
            <a:r>
              <a:rPr lang="ru-RU" sz="2400" dirty="0" smtClean="0">
                <a:latin typeface="Times New Roman" pitchFamily="18" charset="0"/>
              </a:rPr>
              <a:t>2019г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24578" name="TextBox 5"/>
          <p:cNvSpPr txBox="1">
            <a:spLocks noChangeArrowheads="1"/>
          </p:cNvSpPr>
          <p:nvPr/>
        </p:nvSpPr>
        <p:spPr bwMode="auto">
          <a:xfrm>
            <a:off x="250825" y="620713"/>
            <a:ext cx="86423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000" b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hlink"/>
                </a:solidFill>
                <a:latin typeface="Times New Roman" pitchFamily="18" charset="0"/>
              </a:rPr>
              <a:t>ПРОЕКТ</a:t>
            </a:r>
            <a:endParaRPr lang="ru-RU" sz="4000" b="1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/>
            <a:r>
              <a:rPr lang="ru-RU" sz="4000" b="1" dirty="0" err="1">
                <a:solidFill>
                  <a:schemeClr val="hlink"/>
                </a:solidFill>
                <a:latin typeface="Times New Roman" pitchFamily="18" charset="0"/>
              </a:rPr>
              <a:t>Здоровьесберегающие</a:t>
            </a:r>
            <a:r>
              <a:rPr lang="ru-RU" sz="4000" b="1" dirty="0">
                <a:solidFill>
                  <a:schemeClr val="hlink"/>
                </a:solidFill>
                <a:latin typeface="Gabriola"/>
              </a:rPr>
              <a:t> </a:t>
            </a:r>
          </a:p>
          <a:p>
            <a:pPr algn="ctr"/>
            <a:r>
              <a:rPr lang="ru-RU" sz="4000" b="1" dirty="0">
                <a:solidFill>
                  <a:schemeClr val="hlink"/>
                </a:solidFill>
                <a:latin typeface="Times New Roman" pitchFamily="18" charset="0"/>
              </a:rPr>
              <a:t>технологии</a:t>
            </a:r>
          </a:p>
          <a:p>
            <a:pPr algn="ctr"/>
            <a:r>
              <a:rPr lang="ru-RU" sz="4000" b="1" dirty="0">
                <a:solidFill>
                  <a:schemeClr val="hlink"/>
                </a:solidFill>
                <a:latin typeface="Times New Roman" pitchFamily="18" charset="0"/>
              </a:rPr>
              <a:t> у детей старшего дошкольного возраста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341438"/>
            <a:ext cx="86868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7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700" smtClean="0">
                <a:solidFill>
                  <a:schemeClr val="tx1"/>
                </a:solidFill>
              </a:rPr>
              <a:t> </a:t>
            </a:r>
            <a:r>
              <a:rPr lang="ru-RU" smtClean="0"/>
              <a:t>   </a:t>
            </a:r>
            <a:r>
              <a:rPr lang="ru-RU" b="1" smtClean="0"/>
              <a:t>Применение в работе</a:t>
            </a:r>
            <a:r>
              <a:rPr lang="ru-RU" smtClean="0"/>
              <a:t> </a:t>
            </a:r>
            <a:r>
              <a:rPr lang="ru-RU" b="1" smtClean="0"/>
              <a:t>здоровьесберегающих педагогических технологий</a:t>
            </a:r>
            <a:r>
              <a:rPr lang="ru-RU" smtClean="0"/>
              <a:t> </a:t>
            </a:r>
            <a:r>
              <a:rPr lang="ru-RU" sz="2800" i="1" smtClean="0">
                <a:solidFill>
                  <a:srgbClr val="3333FF"/>
                </a:solidFill>
              </a:rPr>
              <a:t>повышает результативность воспитательно - образовательного процесса, формирует ценностные ориентации, направленные на сохранение и укрепление здоровья воспитанников, а у ребёнка - стойкую мотивацию на здоровый образ жизни . Каждая из этих технологий имеет оздоровительную направленность, а используемая в комплексе здоровьесберегающая деятельность в итоге формирует у ребёнка привычку к здоровому образу жизни.                  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800" i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341438"/>
            <a:ext cx="8686800" cy="4525962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Здоровый образ </a:t>
            </a:r>
            <a:r>
              <a:rPr lang="ru-RU" dirty="0" smtClean="0">
                <a:solidFill>
                  <a:schemeClr val="tx1"/>
                </a:solidFill>
              </a:rPr>
              <a:t>жизни не занимает пока первое место в нашем обществе, но если мы научим детей с самого раннего возраста ценить, беречь и укреплять своё здоровье, если мы будем личным примером демонстрировать здоровый образ жизни, то можно надеяться, что будущее поколение будет более здоровым и развитым не только физически, но и личностно, интеллектуально, духовно.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Есть поговорка</a:t>
            </a:r>
            <a:r>
              <a:rPr lang="ru-RU" dirty="0" smtClean="0">
                <a:solidFill>
                  <a:schemeClr val="tx1"/>
                </a:solidFill>
              </a:rPr>
              <a:t>: “В здоровом теле – здоровый дух”. Но не ошибётся тот, кто скажет, что здоровый дух (духовное) порождает здоровое тело.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 настоящее время </a:t>
            </a:r>
            <a:r>
              <a:rPr lang="ru-RU" dirty="0" smtClean="0">
                <a:solidFill>
                  <a:schemeClr val="tx1"/>
                </a:solidFill>
              </a:rPr>
              <a:t>в педагогике возникло особое направление: “педагогика оздоровления”, в основе которой лежат представления о развитии здорового ребёнка, здорового духовно и физически.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solidFill>
                  <a:srgbClr val="C00000"/>
                </a:solidFill>
              </a:rPr>
              <a:t>Цель педагогики</a:t>
            </a:r>
            <a:r>
              <a:rPr lang="ru-RU" b="1" dirty="0" smtClean="0">
                <a:solidFill>
                  <a:srgbClr val="C00000"/>
                </a:solidFill>
              </a:rPr>
              <a:t> оздоровления</a:t>
            </a:r>
            <a:r>
              <a:rPr lang="ru-RU" dirty="0" smtClean="0">
                <a:solidFill>
                  <a:schemeClr val="tx1"/>
                </a:solidFill>
              </a:rPr>
              <a:t>: сформировать у дошкольников основы здорового образа жизни и добиться осознанного выполнения элементарных правил </a:t>
            </a:r>
            <a:r>
              <a:rPr lang="ru-RU" dirty="0" err="1" smtClean="0">
                <a:solidFill>
                  <a:schemeClr val="tx1"/>
                </a:solidFill>
              </a:rPr>
              <a:t>здоровьесбережения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6868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C00000"/>
                </a:solidFill>
              </a:rPr>
              <a:t>Для достижения целей здоровьесберегающих технологий в дошкольном возрасте мы применяем следующие группы средств: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8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b="1" smtClean="0">
                <a:solidFill>
                  <a:srgbClr val="C00000"/>
                </a:solidFill>
              </a:rPr>
              <a:t>    1. Средства двигательной направленности: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физические упражнения;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физкультминутки и паузы;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эмоциональные разрядки;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гимнастика (оздоровительная после сна);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пальчиковая гимнастика, зрительная, дыхательная, корригирующая;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лечебная физкультура;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подвижные и спортивные игры;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массаж;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</a:rPr>
              <a:t>психогимнастика;</a:t>
            </a:r>
          </a:p>
          <a:p>
            <a:pPr eaLnBrk="1" hangingPunct="1">
              <a:lnSpc>
                <a:spcPct val="80000"/>
              </a:lnSpc>
            </a:pPr>
            <a:endParaRPr lang="ru-RU" sz="18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Содержимое 2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C00000"/>
                </a:solidFill>
              </a:rPr>
              <a:t>Ежедневно в своей работе с детьми используем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C00000"/>
                </a:solidFill>
              </a:rPr>
              <a:t> пальчиковые игры.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C00000"/>
                </a:solidFill>
              </a:rPr>
              <a:t>Систематические упражнения </a:t>
            </a:r>
            <a:r>
              <a:rPr lang="ru-RU" sz="2200" b="1" smtClean="0">
                <a:solidFill>
                  <a:schemeClr val="tx1"/>
                </a:solidFill>
              </a:rPr>
              <a:t>пальцев являются мощным средством повышения работоспособности головного мозга. Психологи утверждают, что гимнастика для пальцев рук развивает мыслительную деятельность, память, внимание ребёнка.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2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C00000"/>
                </a:solidFill>
              </a:rPr>
              <a:t>В группе должна </a:t>
            </a:r>
            <a:r>
              <a:rPr lang="ru-RU" sz="2200" b="1" smtClean="0">
                <a:solidFill>
                  <a:schemeClr val="tx1"/>
                </a:solidFill>
              </a:rPr>
              <a:t>быть картотека стихов, сопровождающие упражнения, книги для развития мелкой моторики, различные предметы для выполнения упражнений.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C00000"/>
                </a:solidFill>
              </a:rPr>
              <a:t>Широко используем </a:t>
            </a:r>
            <a:r>
              <a:rPr lang="ru-RU" sz="2200" b="1" smtClean="0">
                <a:solidFill>
                  <a:schemeClr val="tx1"/>
                </a:solidFill>
              </a:rPr>
              <a:t>пальчиковые игры без предметов в свободное время, на прогулках.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C00000"/>
                </a:solidFill>
              </a:rPr>
              <a:t>На занятиях в утренний </a:t>
            </a:r>
            <a:r>
              <a:rPr lang="ru-RU" sz="2200" b="1" smtClean="0">
                <a:solidFill>
                  <a:schemeClr val="tx1"/>
                </a:solidFill>
              </a:rPr>
              <a:t>отрезок времени, в играх  выполняем упражнения с предметами: прищепками, пробками, счётными палочками, пуговицами, мячами-ёжиками, платочками, с макаронными изделиями и т.д.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200" smtClean="0"/>
          </a:p>
          <a:p>
            <a:pPr eaLnBrk="1" hangingPunct="1">
              <a:lnSpc>
                <a:spcPct val="80000"/>
              </a:lnSpc>
            </a:pPr>
            <a:endParaRPr lang="ru-RU" sz="2200" smtClean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686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C00000"/>
                </a:solidFill>
              </a:rPr>
              <a:t>Для укрепления зрения </a:t>
            </a:r>
            <a:r>
              <a:rPr lang="ru-RU" sz="2000" b="1" smtClean="0">
                <a:solidFill>
                  <a:schemeClr val="tx1"/>
                </a:solidFill>
              </a:rPr>
              <a:t>мы используем следующие моменты: зрительные паузы, в любое время дня дети закрывают глаза и открывают, можно веки прижать пальчиком. , а также зрительная гимнастика 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C00000"/>
                </a:solidFill>
              </a:rPr>
              <a:t>Коррекционные физминутки – </a:t>
            </a:r>
            <a:r>
              <a:rPr lang="ru-RU" sz="2000" b="1" smtClean="0">
                <a:solidFill>
                  <a:schemeClr val="tx1"/>
                </a:solidFill>
              </a:rPr>
              <a:t>для укрепления зрения – проводятся на занятиях и вне занятий т.к. необходима полная раскованность детей в движениях, что достигается развитием воображения, фантазии. (“Жук”, “Прогулка в зимнем лесу”, “Самолёт”, “Ладошки”, “Цветы”).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C00000"/>
                </a:solidFill>
              </a:rPr>
              <a:t>Массаж глаз </a:t>
            </a:r>
            <a:r>
              <a:rPr lang="ru-RU" sz="2000" b="1" smtClean="0">
                <a:solidFill>
                  <a:schemeClr val="tx1"/>
                </a:solidFill>
              </a:rPr>
              <a:t>– проводится во время утренней гимнастики и на занятиях. Массаж помогает детям снять усталость, напряжение, улучшает обмен веществ в тканях глаза.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C00000"/>
                </a:solidFill>
              </a:rPr>
              <a:t>Зрительная гимнастика </a:t>
            </a:r>
            <a:r>
              <a:rPr lang="ru-RU" sz="2000" b="1" smtClean="0">
                <a:solidFill>
                  <a:schemeClr val="tx1"/>
                </a:solidFill>
              </a:rPr>
              <a:t>– даёт возможность глазу справиться со значительной зрительной нагрузкой. Гимнастикой пользуемся и на занятиях рисования, рассматривания картин, при длительном наблюдении.</a:t>
            </a:r>
          </a:p>
          <a:p>
            <a:pPr eaLnBrk="1" hangingPunct="1">
              <a:lnSpc>
                <a:spcPct val="80000"/>
              </a:lnSpc>
            </a:pPr>
            <a:endParaRPr lang="ru-RU" sz="2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Тренировочные упражнения </a:t>
            </a:r>
            <a:r>
              <a:rPr lang="ru-RU" b="1" dirty="0" smtClean="0">
                <a:solidFill>
                  <a:schemeClr val="tx1"/>
                </a:solidFill>
              </a:rPr>
              <a:t>для глаз проводим несколько раз в день, в зависимости от деятельности, вызывающие напряжение.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Зрительные ориентиры (пятна) </a:t>
            </a:r>
            <a:r>
              <a:rPr lang="ru-RU" b="1" dirty="0" smtClean="0">
                <a:solidFill>
                  <a:schemeClr val="tx1"/>
                </a:solidFill>
              </a:rPr>
              <a:t>– снимают утомление глаз и повышают двигательную активность в течение дня.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Красный</a:t>
            </a:r>
            <a:r>
              <a:rPr lang="ru-RU" b="1" dirty="0" smtClean="0">
                <a:solidFill>
                  <a:schemeClr val="tx1"/>
                </a:solidFill>
              </a:rPr>
              <a:t> – стимулирует детей в работе. Это сила внимания.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Оранжевый, жёлтый </a:t>
            </a:r>
            <a:r>
              <a:rPr lang="ru-RU" b="1" dirty="0" smtClean="0">
                <a:solidFill>
                  <a:schemeClr val="tx1"/>
                </a:solidFill>
              </a:rPr>
              <a:t>– соответствуют положительному рабочему настроению. Это тепло, оптимизм, радость.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Синий, голубой, зелёный </a:t>
            </a:r>
            <a:r>
              <a:rPr lang="ru-RU" b="1" dirty="0" smtClean="0">
                <a:solidFill>
                  <a:schemeClr val="tx1"/>
                </a:solidFill>
              </a:rPr>
              <a:t>– действуют успокаивающе. Это общение, надежда, вдохновение.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Все эти средства способствуют </a:t>
            </a:r>
            <a:r>
              <a:rPr lang="ru-RU" b="1" dirty="0" smtClean="0">
                <a:solidFill>
                  <a:schemeClr val="tx1"/>
                </a:solidFill>
              </a:rPr>
              <a:t>развитию психологической комфортности детей, которая обеспечивает их эмоциональное благополучие, снимает напряжение во время занятий, игр.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Детям нравятся эмоциональные разминки </a:t>
            </a:r>
            <a:r>
              <a:rPr lang="ru-RU" b="1" dirty="0" smtClean="0">
                <a:solidFill>
                  <a:schemeClr val="tx1"/>
                </a:solidFill>
              </a:rPr>
              <a:t>(похохочем; покричим так, чтобы стены задрожали; как будто кричит огромный, неведомый зверь и т.д.)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Содержимое 2"/>
          <p:cNvSpPr>
            <a:spLocks noGrp="1"/>
          </p:cNvSpPr>
          <p:nvPr>
            <p:ph idx="1"/>
          </p:nvPr>
        </p:nvSpPr>
        <p:spPr>
          <a:xfrm>
            <a:off x="179388" y="1125538"/>
            <a:ext cx="8686800" cy="48847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300" b="1" smtClean="0">
                <a:solidFill>
                  <a:srgbClr val="C00000"/>
                </a:solidFill>
              </a:rPr>
              <a:t> Можно использовать минутки покоя: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3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smtClean="0">
                <a:solidFill>
                  <a:schemeClr val="tx1"/>
                </a:solidFill>
              </a:rPr>
              <a:t>- </a:t>
            </a:r>
            <a:r>
              <a:rPr lang="ru-RU" sz="1700" b="1" smtClean="0">
                <a:solidFill>
                  <a:schemeClr val="tx1"/>
                </a:solidFill>
              </a:rPr>
              <a:t>посидим молча с закрытыми глазами;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700" b="1" smtClean="0">
                <a:solidFill>
                  <a:schemeClr val="tx1"/>
                </a:solidFill>
              </a:rPr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b="1" smtClean="0">
                <a:solidFill>
                  <a:schemeClr val="tx1"/>
                </a:solidFill>
              </a:rPr>
              <a:t>- посидим и полюбуемся на горящую свечу;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7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700" b="1" smtClean="0">
                <a:solidFill>
                  <a:schemeClr val="tx1"/>
                </a:solidFill>
              </a:rPr>
              <a:t>- ляжем на спину и расслабимся, будто мы тряпичные куклы;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700" b="1" smtClean="0">
                <a:solidFill>
                  <a:schemeClr val="tx1"/>
                </a:solidFill>
              </a:rPr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700" b="1" smtClean="0">
                <a:solidFill>
                  <a:schemeClr val="tx1"/>
                </a:solidFill>
              </a:rPr>
              <a:t>- помечтаем под эту прекрасную музыку.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4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Наряду с традиционными формами </a:t>
            </a:r>
            <a:r>
              <a:rPr lang="ru-RU" sz="1500" b="1" smtClean="0">
                <a:solidFill>
                  <a:schemeClr val="tx1"/>
                </a:solidFill>
              </a:rPr>
              <a:t>работы можно проводить с детьми самомассаж от простуды (автор А.И. Уманская). 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Все знают, что у человека </a:t>
            </a:r>
            <a:r>
              <a:rPr lang="ru-RU" sz="1500" b="1" smtClean="0">
                <a:solidFill>
                  <a:schemeClr val="tx1"/>
                </a:solidFill>
              </a:rPr>
              <a:t>на теле имеются особые точки, которые регулируют деятельность внутренних органов. 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Массаж этих точек повышает </a:t>
            </a:r>
            <a:r>
              <a:rPr lang="ru-RU" sz="1500" b="1" smtClean="0">
                <a:solidFill>
                  <a:schemeClr val="tx1"/>
                </a:solidFill>
              </a:rPr>
              <a:t>защитные силы организма в целом. Самомассаж делать несложно. Дети слегка надавливают на точку и делают круговые движения 5 раз по часовой стрелке и 5 раз против часовой стрелки. 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В группе есть картотека </a:t>
            </a:r>
            <a:r>
              <a:rPr lang="ru-RU" sz="1500" b="1" smtClean="0">
                <a:solidFill>
                  <a:schemeClr val="tx1"/>
                </a:solidFill>
              </a:rPr>
              <a:t>схем этих точек, а также детей знакомим с лечебными точками на утренней гимнастике и на занятиях. Массаж делаем 1-2 раза в день.</a:t>
            </a:r>
          </a:p>
          <a:p>
            <a:pPr eaLnBrk="1" hangingPunct="1">
              <a:lnSpc>
                <a:spcPct val="80000"/>
              </a:lnSpc>
            </a:pPr>
            <a:endParaRPr lang="ru-RU" sz="15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96975"/>
            <a:ext cx="8686800" cy="4741863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Ежедневно в нашем саду проводится </a:t>
            </a:r>
            <a:r>
              <a:rPr lang="ru-RU" b="1" dirty="0" smtClean="0">
                <a:solidFill>
                  <a:schemeClr val="tx1"/>
                </a:solidFill>
              </a:rPr>
              <a:t>закаливание после сна. Мы знаем, что закалённый человек быстро и без малейшего вреда для здоровья приспосабливается к любым изменениям температуры воздуха, легко переносит холод, жару. Закаливание повышает не только устойчивость к влиянию плохой погоды, но и совершенствует, мобилизует резервные возможности адаптационных систем, чем обеспечивается профилактика простудных и других заболеваний.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Дети, проснувшись, </a:t>
            </a:r>
            <a:r>
              <a:rPr lang="ru-RU" b="1" dirty="0" smtClean="0">
                <a:solidFill>
                  <a:schemeClr val="tx1"/>
                </a:solidFill>
              </a:rPr>
              <a:t>проходят по ребристой дорожке, дорожке с пуговицами, шнуру, палочкам, камушкам (для профилактики и коррекции плоскостопия).  Систематичность этого закаливания способствует оздоровлению детского организма, повышению иммунитета ребёнка, поднимает его настроение.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Наши дети должны быть здоровыми</a:t>
            </a:r>
            <a:r>
              <a:rPr lang="ru-RU" sz="1500" b="1" smtClean="0">
                <a:solidFill>
                  <a:schemeClr val="tx1"/>
                </a:solidFill>
              </a:rPr>
              <a:t>, а для этого надо не так уж много: систематичность выполнения, привычку, удовольствие в выполнении упражнений. 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В течение дня мы изыскиваем минутку</a:t>
            </a:r>
            <a:r>
              <a:rPr lang="ru-RU" sz="1500" b="1" smtClean="0">
                <a:solidFill>
                  <a:schemeClr val="tx1"/>
                </a:solidFill>
              </a:rPr>
              <a:t>, чтобы доставить детям удовольствие, выполняя следующие упражнения: потянуться как кошка, поваляться как неваляшка, позевать, открывая рот до ушей, поползать как змея без помощи рук. Это очень важно для развития и укрепления опорно - мышечной системы ребёнка.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500" b="1" smtClean="0">
                <a:solidFill>
                  <a:srgbClr val="C00000"/>
                </a:solidFill>
              </a:rPr>
              <a:t>       Оздоровительные силы природы имеют огромное значение для здоровья детей: 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Регулярные прогулки на свежем воздухе;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Закаливающие мероприятия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Аромотерапия;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Витаминотерапия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Закаливание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Бассейн и др.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Г.А. Сперанский писал: </a:t>
            </a:r>
            <a:r>
              <a:rPr lang="ru-RU" sz="1500" b="1" smtClean="0">
                <a:solidFill>
                  <a:schemeClr val="tx1"/>
                </a:solidFill>
              </a:rPr>
              <a:t>“День, проведённый ребёнком без прогулки, потерян для его здоровья”. Ребёнок дошкольного возраста должен ежедневно находиться на улице не менее 3-х часов. И мы в своей работе с детьми старались как можно больше находиться на свежем воздухе.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5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"/>
          <p:cNvSpPr txBox="1">
            <a:spLocks noChangeArrowheads="1"/>
          </p:cNvSpPr>
          <p:nvPr/>
        </p:nvSpPr>
        <p:spPr bwMode="auto">
          <a:xfrm>
            <a:off x="684213" y="476250"/>
            <a:ext cx="7777162" cy="7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3300"/>
                </a:solidFill>
                <a:latin typeface="Times New Roman" pitchFamily="18" charset="0"/>
              </a:rPr>
              <a:t>Что такое </a:t>
            </a:r>
          </a:p>
          <a:p>
            <a:pPr algn="ctr"/>
            <a:r>
              <a:rPr lang="ru-RU" sz="4000" b="1">
                <a:solidFill>
                  <a:srgbClr val="FF3300"/>
                </a:solidFill>
                <a:latin typeface="Times New Roman" pitchFamily="18" charset="0"/>
              </a:rPr>
              <a:t>здоровьесберегающие технологии?</a:t>
            </a:r>
            <a:r>
              <a:rPr lang="ru-RU" sz="4000" b="1">
                <a:solidFill>
                  <a:srgbClr val="3333FF"/>
                </a:solidFill>
                <a:latin typeface="Times New Roman" pitchFamily="18" charset="0"/>
              </a:rPr>
              <a:t> </a:t>
            </a:r>
          </a:p>
          <a:p>
            <a:pPr algn="ctr"/>
            <a:endParaRPr lang="ru-RU" b="1">
              <a:solidFill>
                <a:srgbClr val="FF3300"/>
              </a:solidFill>
            </a:endParaRPr>
          </a:p>
          <a:p>
            <a:pPr algn="ctr"/>
            <a:r>
              <a:rPr lang="ru-RU" sz="2800" b="1">
                <a:solidFill>
                  <a:srgbClr val="FF3300"/>
                </a:solidFill>
              </a:rPr>
              <a:t>«</a:t>
            </a: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Здоровьесберегающая  технология» </a:t>
            </a:r>
          </a:p>
          <a:p>
            <a:pPr algn="ctr"/>
            <a:r>
              <a:rPr lang="ru-RU" sz="3200" b="1" i="1">
                <a:solidFill>
                  <a:srgbClr val="3333FF"/>
                </a:solidFill>
                <a:latin typeface="Times New Roman" pitchFamily="18" charset="0"/>
              </a:rPr>
              <a:t>- это система мер, включающая взаимосвязь  взаимодействие всех </a:t>
            </a:r>
          </a:p>
          <a:p>
            <a:pPr algn="ctr"/>
            <a:r>
              <a:rPr lang="ru-RU" sz="3200" b="1" i="1">
                <a:solidFill>
                  <a:srgbClr val="3333FF"/>
                </a:solidFill>
                <a:latin typeface="Times New Roman" pitchFamily="18" charset="0"/>
              </a:rPr>
              <a:t>   факторов   образовательной среды,</a:t>
            </a:r>
          </a:p>
          <a:p>
            <a:pPr algn="ctr"/>
            <a:r>
              <a:rPr lang="ru-RU" sz="3200" b="1" i="1">
                <a:solidFill>
                  <a:srgbClr val="3333FF"/>
                </a:solidFill>
                <a:latin typeface="Times New Roman" pitchFamily="18" charset="0"/>
              </a:rPr>
              <a:t>      направленных на сохранение здоровья </a:t>
            </a:r>
          </a:p>
          <a:p>
            <a:pPr algn="ctr"/>
            <a:r>
              <a:rPr lang="ru-RU" sz="3200" b="1" i="1">
                <a:solidFill>
                  <a:srgbClr val="3333FF"/>
                </a:solidFill>
                <a:latin typeface="Times New Roman" pitchFamily="18" charset="0"/>
              </a:rPr>
              <a:t>   ребенка на всех этапах его обучения и  развития  . </a:t>
            </a:r>
          </a:p>
          <a:p>
            <a:pPr algn="ctr"/>
            <a:endParaRPr lang="ru-RU" sz="3200" b="1" i="1">
              <a:solidFill>
                <a:srgbClr val="3333FF"/>
              </a:solidFill>
              <a:latin typeface="Times New Roman" pitchFamily="18" charset="0"/>
            </a:endParaRPr>
          </a:p>
          <a:p>
            <a:pPr algn="ctr"/>
            <a:endParaRPr lang="ru-RU" sz="2800" b="1" i="1">
              <a:solidFill>
                <a:srgbClr val="3333FF"/>
              </a:solidFill>
              <a:latin typeface="Times New Roman" pitchFamily="18" charset="0"/>
            </a:endParaRPr>
          </a:p>
          <a:p>
            <a:pPr algn="ctr"/>
            <a:endParaRPr lang="ru-RU" sz="2800" b="1" i="1">
              <a:solidFill>
                <a:srgbClr val="3333FF"/>
              </a:solidFill>
              <a:latin typeface="Times New Roman" pitchFamily="18" charset="0"/>
            </a:endParaRPr>
          </a:p>
          <a:p>
            <a:pPr algn="ctr"/>
            <a:endParaRPr lang="ru-RU" sz="4000" b="1">
              <a:solidFill>
                <a:srgbClr val="3333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686800" cy="4525962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Музыкотерапия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один из методов, который укрепляет здоровье детей, доставляет детям удовольствие. Музыка способствует развитию творчества, фантазии. Мелодия действует особенно эффективно для наших </a:t>
            </a:r>
            <a:r>
              <a:rPr lang="ru-RU" b="1" dirty="0" err="1" smtClean="0">
                <a:solidFill>
                  <a:schemeClr val="tx1"/>
                </a:solidFill>
              </a:rPr>
              <a:t>гиперактивных</a:t>
            </a:r>
            <a:r>
              <a:rPr lang="ru-RU" b="1" dirty="0" smtClean="0">
                <a:solidFill>
                  <a:schemeClr val="tx1"/>
                </a:solidFill>
              </a:rPr>
              <a:t>  детей, повышает интерес к окружающему миру, способствует развитию культуры ребёнка. Можно  использовать мелодии на занятиях, во время принятия пищи, перед сном и во время сна. Так, прослушав запись “Колыбельной мелодии”, дети успокаиваются, расслабляются, затихают и засыпают.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Ребёнка успокаивает ласковое обращение, </a:t>
            </a:r>
            <a:r>
              <a:rPr lang="ru-RU" b="1" dirty="0" smtClean="0">
                <a:solidFill>
                  <a:schemeClr val="tx1"/>
                </a:solidFill>
              </a:rPr>
              <a:t>монотонность пения. Звуки флейты расслабляют детей, звуки “шелеста листьев”, “шума моря” и других природных явлений заставляют детей вслушиваться в звуки природы и погружаться в них. Для этого мы широко используем кассету “Волшебство природы”.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Содержимое 2"/>
          <p:cNvSpPr>
            <a:spLocks noGrp="1"/>
          </p:cNvSpPr>
          <p:nvPr>
            <p:ph idx="1"/>
          </p:nvPr>
        </p:nvSpPr>
        <p:spPr>
          <a:xfrm>
            <a:off x="107950" y="1196975"/>
            <a:ext cx="8686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rgbClr val="C00000"/>
                </a:solidFill>
              </a:rPr>
              <a:t>Создали в группе “Уголок здоровья”, где находятся:  </a:t>
            </a:r>
            <a:r>
              <a:rPr lang="ru-RU" sz="1500" b="1" smtClean="0">
                <a:solidFill>
                  <a:schemeClr val="tx1"/>
                </a:solidFill>
              </a:rPr>
              <a:t>схемы для выражения эмоций, массажеры, схемы для точечного массажа и т.д. Все эти предметы хорошо снимают напряжение, агрессию, негативные эмоции. Дети, занимаясь этими предметами незаметно для себя оздоравливаютс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500" b="1" smtClean="0">
                <a:solidFill>
                  <a:schemeClr val="tx1"/>
                </a:solidFill>
              </a:rPr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- Губки, бумага – для снятия стресса.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- Шарики, массажеры – для развития мелкой моторики и т.д.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В уголке здоровья имеются книги, энциклопедии, иллюстрации, схемы. Рассматривая их, у детей проявляется интерес к своему здоровью.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В дальнейшем должны быть оформлены дидактические игры: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“Структура человеческого тела”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“Спорт – это здоровье”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“Чистим зубы правильно”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500" b="1" smtClean="0">
                <a:solidFill>
                  <a:schemeClr val="tx1"/>
                </a:solidFill>
              </a:rPr>
              <a:t>“Бережём уши” и т.д.</a:t>
            </a:r>
          </a:p>
          <a:p>
            <a:pPr eaLnBrk="1" hangingPunct="1">
              <a:lnSpc>
                <a:spcPct val="80000"/>
              </a:lnSpc>
            </a:pPr>
            <a:endParaRPr lang="ru-RU" sz="1500" smtClean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</a:rPr>
              <a:t>    Мы знаем:</a:t>
            </a:r>
          </a:p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Личная гигиена, правильное мытьё рук;</a:t>
            </a:r>
          </a:p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обучение детей элементарным приёмам здорового образа жизни;</a:t>
            </a:r>
          </a:p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обучение простейшим навыкам оказания первой помощи при порезах, укусах, ожогах и побуждает детей самостоятельно укреплять свое здоровье.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500" b="1" smtClean="0">
                <a:solidFill>
                  <a:srgbClr val="C00000"/>
                </a:solidFill>
              </a:rPr>
              <a:t>На занятии “Мир природы”</a:t>
            </a:r>
            <a:r>
              <a:rPr lang="ru-RU" sz="2500" b="1" smtClean="0">
                <a:solidFill>
                  <a:schemeClr val="tx1"/>
                </a:solidFill>
              </a:rPr>
              <a:t> дети знакомятся с лекарственными растениями близкого окружения.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b="1" smtClean="0">
                <a:solidFill>
                  <a:schemeClr val="tx1"/>
                </a:solidFill>
              </a:rPr>
              <a:t> </a:t>
            </a:r>
            <a:r>
              <a:rPr lang="ru-RU" sz="2500" b="1" smtClean="0">
                <a:solidFill>
                  <a:srgbClr val="C00000"/>
                </a:solidFill>
              </a:rPr>
              <a:t>Они много раз видели их вблизи дома</a:t>
            </a:r>
            <a:r>
              <a:rPr lang="ru-RU" sz="2500" b="1" smtClean="0">
                <a:solidFill>
                  <a:schemeClr val="tx1"/>
                </a:solidFill>
              </a:rPr>
              <a:t>, двора, города, в лесу, но знаний о них не имели, не знали их пользы для человека. А теперь прекрасно узнают ромашку, одуванчик, крапиву и рассказывают, как лечились этими растениями.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b="1" smtClean="0">
                <a:solidFill>
                  <a:schemeClr val="tx1"/>
                </a:solidFill>
              </a:rPr>
              <a:t> </a:t>
            </a:r>
            <a:r>
              <a:rPr lang="ru-RU" sz="2500" b="1" smtClean="0">
                <a:solidFill>
                  <a:srgbClr val="C00000"/>
                </a:solidFill>
              </a:rPr>
              <a:t>Лекарственные растения </a:t>
            </a:r>
            <a:r>
              <a:rPr lang="ru-RU" sz="2500" b="1" smtClean="0">
                <a:solidFill>
                  <a:schemeClr val="tx1"/>
                </a:solidFill>
              </a:rPr>
              <a:t>помогают человеку победить болезнь, ими лечатся и животные и птицы. Знания детей, полученные на познавательных занятиях, используются в играх, дома при лечении собственных недомоганий. 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b="1" smtClean="0">
                <a:solidFill>
                  <a:srgbClr val="C00000"/>
                </a:solidFill>
              </a:rPr>
              <a:t>Дети получили достаточно </a:t>
            </a:r>
            <a:r>
              <a:rPr lang="ru-RU" sz="2500" b="1" smtClean="0">
                <a:solidFill>
                  <a:schemeClr val="tx1"/>
                </a:solidFill>
              </a:rPr>
              <a:t>знаний, многому научатся в дальнейшем, и будут опираться на свой опыт.</a:t>
            </a:r>
          </a:p>
          <a:p>
            <a:pPr eaLnBrk="1" hangingPunct="1">
              <a:lnSpc>
                <a:spcPct val="80000"/>
              </a:lnSpc>
            </a:pPr>
            <a:endParaRPr lang="ru-RU" sz="2500" smtClean="0"/>
          </a:p>
          <a:p>
            <a:pPr eaLnBrk="1" hangingPunct="1">
              <a:lnSpc>
                <a:spcPct val="80000"/>
              </a:lnSpc>
            </a:pPr>
            <a:endParaRPr lang="ru-RU" sz="2500" smtClean="0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000" b="1" smtClean="0">
                <a:solidFill>
                  <a:srgbClr val="C00000"/>
                </a:solidFill>
              </a:rPr>
              <a:t>Помогает в работе </a:t>
            </a:r>
            <a:r>
              <a:rPr lang="ru-RU" sz="3000" b="1" smtClean="0">
                <a:solidFill>
                  <a:schemeClr val="tx1"/>
                </a:solidFill>
              </a:rPr>
              <a:t>по воспитанию здорового образа жизни специальный альбом: “Я, и моё здоровье.</a:t>
            </a:r>
          </a:p>
          <a:p>
            <a:pPr eaLnBrk="1" hangingPunct="1">
              <a:lnSpc>
                <a:spcPct val="80000"/>
              </a:lnSpc>
            </a:pPr>
            <a:r>
              <a:rPr lang="ru-RU" sz="3000" b="1" smtClean="0">
                <a:solidFill>
                  <a:schemeClr val="tx1"/>
                </a:solidFill>
              </a:rPr>
              <a:t> </a:t>
            </a:r>
            <a:r>
              <a:rPr lang="ru-RU" sz="3000" b="1" smtClean="0">
                <a:solidFill>
                  <a:srgbClr val="C00000"/>
                </a:solidFill>
              </a:rPr>
              <a:t>Помещаются фотографии </a:t>
            </a:r>
            <a:r>
              <a:rPr lang="ru-RU" sz="3000" b="1" smtClean="0">
                <a:solidFill>
                  <a:schemeClr val="tx1"/>
                </a:solidFill>
              </a:rPr>
              <a:t>с занятий по физкультуре, во время сна, во время закаливания, во время еды,  осеннего развлечения и  т.д., рисунки: “Что я люблю больше всего?”, “Я на прогулке”, “Город и я”, “Моё настроение”. </a:t>
            </a:r>
          </a:p>
          <a:p>
            <a:pPr eaLnBrk="1" hangingPunct="1">
              <a:lnSpc>
                <a:spcPct val="80000"/>
              </a:lnSpc>
            </a:pPr>
            <a:r>
              <a:rPr lang="ru-RU" sz="3000" b="1" smtClean="0">
                <a:solidFill>
                  <a:srgbClr val="C00000"/>
                </a:solidFill>
              </a:rPr>
              <a:t>Записываются воспитателями </a:t>
            </a:r>
            <a:r>
              <a:rPr lang="ru-RU" sz="3000" b="1" smtClean="0">
                <a:solidFill>
                  <a:schemeClr val="tx1"/>
                </a:solidFill>
              </a:rPr>
              <a:t>и родителями впечатления об интересных походах летом, и экскурсиях, играх, мысли детей о здоровье. </a:t>
            </a:r>
          </a:p>
          <a:p>
            <a:pPr eaLnBrk="1" hangingPunct="1">
              <a:lnSpc>
                <a:spcPct val="80000"/>
              </a:lnSpc>
            </a:pPr>
            <a:endParaRPr lang="ru-RU" sz="3000" smtClean="0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cap="none" smtClean="0">
              <a:effectLst/>
            </a:endParaRPr>
          </a:p>
        </p:txBody>
      </p:sp>
      <p:sp>
        <p:nvSpPr>
          <p:cNvPr id="501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800" smtClean="0">
                <a:solidFill>
                  <a:srgbClr val="3333FF"/>
                </a:solidFill>
              </a:rPr>
              <a:t>Приобщение воспитанников  детского сада к здоровому образу жизни  должно находить каждодневную поддержку и у них дома.</a:t>
            </a:r>
          </a:p>
          <a:p>
            <a:endParaRPr lang="ru-RU" sz="2800" smtClean="0">
              <a:solidFill>
                <a:srgbClr val="3333FF"/>
              </a:solidFill>
            </a:endParaRPr>
          </a:p>
          <a:p>
            <a:r>
              <a:rPr lang="ru-RU" sz="2800" smtClean="0">
                <a:solidFill>
                  <a:srgbClr val="3333FF"/>
                </a:solidFill>
              </a:rPr>
              <a:t> </a:t>
            </a:r>
            <a:r>
              <a:rPr lang="ru-RU" sz="2800" b="1" smtClean="0">
                <a:solidFill>
                  <a:srgbClr val="FF3300"/>
                </a:solidFill>
              </a:rPr>
              <a:t>Ведь главные воспитатели ребенка – его родители</a:t>
            </a:r>
            <a:r>
              <a:rPr lang="ru-RU" sz="2800" smtClean="0">
                <a:solidFill>
                  <a:srgbClr val="3333FF"/>
                </a:solidFill>
              </a:rPr>
              <a:t>. От того, сколько внимания они уделяют здоровью детей, зависит состояние физического комфорта детей. Поэтому мы  придаем  большое значение работе с родителями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700" b="1" smtClean="0">
                <a:solidFill>
                  <a:srgbClr val="C00000"/>
                </a:solidFill>
              </a:rPr>
              <a:t>Родители активно </a:t>
            </a:r>
            <a:r>
              <a:rPr lang="ru-RU" sz="2700" b="1" smtClean="0">
                <a:solidFill>
                  <a:schemeClr val="tx1"/>
                </a:solidFill>
              </a:rPr>
              <a:t>принимают участие в совместных мероприятиях, направленных на оздоровление детей.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700" b="1" smtClean="0">
                <a:solidFill>
                  <a:schemeClr val="tx1"/>
                </a:solidFill>
              </a:rPr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ru-RU" sz="2700" b="1" smtClean="0">
                <a:solidFill>
                  <a:srgbClr val="C00000"/>
                </a:solidFill>
              </a:rPr>
              <a:t>На родительских собраниях</a:t>
            </a:r>
            <a:r>
              <a:rPr lang="ru-RU" sz="2700" b="1" smtClean="0">
                <a:solidFill>
                  <a:schemeClr val="tx1"/>
                </a:solidFill>
              </a:rPr>
              <a:t>, групповых и индивидуальных консультациях учим оценивать здоровье ребёнка. </a:t>
            </a:r>
          </a:p>
          <a:p>
            <a:pPr eaLnBrk="1" hangingPunct="1">
              <a:lnSpc>
                <a:spcPct val="90000"/>
              </a:lnSpc>
            </a:pPr>
            <a:r>
              <a:rPr lang="ru-RU" sz="2700" b="1" smtClean="0">
                <a:solidFill>
                  <a:srgbClr val="C00000"/>
                </a:solidFill>
              </a:rPr>
              <a:t>Родителям предлагаем </a:t>
            </a:r>
            <a:r>
              <a:rPr lang="ru-RU" sz="2700" b="1" smtClean="0">
                <a:solidFill>
                  <a:schemeClr val="tx1"/>
                </a:solidFill>
              </a:rPr>
              <a:t>картотеки различных гимнастик, упражнений для занятий дома, советуем литературу, брошюры, консультации.</a:t>
            </a:r>
          </a:p>
          <a:p>
            <a:pPr eaLnBrk="1" hangingPunct="1">
              <a:lnSpc>
                <a:spcPct val="90000"/>
              </a:lnSpc>
            </a:pPr>
            <a:endParaRPr lang="ru-RU" sz="2700" smtClean="0"/>
          </a:p>
          <a:p>
            <a:pPr eaLnBrk="1" hangingPunct="1">
              <a:lnSpc>
                <a:spcPct val="90000"/>
              </a:lnSpc>
            </a:pPr>
            <a:endParaRPr lang="ru-RU" sz="2700" smtClean="0"/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700" b="1" smtClean="0">
                <a:solidFill>
                  <a:srgbClr val="C00000"/>
                </a:solidFill>
              </a:rPr>
              <a:t>Соответственно, для родителей оформляем в “Уголке здоровья” рекомендации, советы: </a:t>
            </a: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chemeClr val="tx1"/>
                </a:solidFill>
              </a:rPr>
              <a:t>предлагаем папки – передвижки; </a:t>
            </a: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chemeClr val="tx1"/>
                </a:solidFill>
              </a:rPr>
              <a:t>приглашаем на открытые просмотры гимнастик, физкультурных занятий, прогулок и т.д.;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7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rgbClr val="C00000"/>
                </a:solidFill>
              </a:rPr>
              <a:t>Все эти приёмы позволяют </a:t>
            </a:r>
            <a:r>
              <a:rPr lang="ru-RU" sz="2700" b="1" smtClean="0">
                <a:solidFill>
                  <a:schemeClr val="tx1"/>
                </a:solidFill>
              </a:rPr>
              <a:t>нам постепенно стабилизировать здоровье детей, снизить заболеваемость, приобщить к здоровому образу жизни. У родителей и у нас теперь одна цель – воспитывать здоровых детей.</a:t>
            </a:r>
          </a:p>
          <a:p>
            <a:pPr eaLnBrk="1" hangingPunct="1">
              <a:lnSpc>
                <a:spcPct val="80000"/>
              </a:lnSpc>
            </a:pPr>
            <a:endParaRPr lang="ru-RU" sz="27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C00000"/>
                </a:solidFill>
              </a:rPr>
              <a:t>Ваше здоровье — есть результат любви к самому себе.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44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887788"/>
            <a:ext cx="6400800" cy="1751012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6626" name="Picture 6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8964613" cy="63357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1"/>
          <p:cNvSpPr>
            <a:spLocks noChangeArrowheads="1"/>
          </p:cNvSpPr>
          <p:nvPr/>
        </p:nvSpPr>
        <p:spPr bwMode="auto">
          <a:xfrm>
            <a:off x="285750" y="476250"/>
            <a:ext cx="8643938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FF3300"/>
                </a:solidFill>
                <a:latin typeface="Times New Roman" pitchFamily="18" charset="0"/>
              </a:rPr>
              <a:t>Что такое</a:t>
            </a:r>
            <a:r>
              <a:rPr lang="ru-RU"/>
              <a:t> </a:t>
            </a:r>
            <a:r>
              <a:rPr lang="ru-RU" sz="2800" b="1" i="1">
                <a:solidFill>
                  <a:srgbClr val="FF3300"/>
                </a:solidFill>
                <a:latin typeface="Times New Roman" pitchFamily="18" charset="0"/>
              </a:rPr>
              <a:t>Технология? </a:t>
            </a:r>
            <a:r>
              <a:rPr lang="ru-RU" sz="2800" i="1">
                <a:solidFill>
                  <a:srgbClr val="3333FF"/>
                </a:solidFill>
                <a:latin typeface="Times New Roman" pitchFamily="18" charset="0"/>
              </a:rPr>
              <a:t>– это инструмент профессиональной деятельности педагога, соответственно характеризующаяся качественным прилагательным педагогическая. </a:t>
            </a:r>
          </a:p>
          <a:p>
            <a:r>
              <a:rPr lang="ru-RU" sz="2800" b="1" i="1">
                <a:solidFill>
                  <a:srgbClr val="FF3300"/>
                </a:solidFill>
                <a:latin typeface="Times New Roman" pitchFamily="18" charset="0"/>
              </a:rPr>
              <a:t>Сущность педагогической технологии</a:t>
            </a:r>
            <a:r>
              <a:rPr lang="ru-RU" sz="2800" i="1">
                <a:solidFill>
                  <a:srgbClr val="3333FF"/>
                </a:solidFill>
                <a:latin typeface="Times New Roman" pitchFamily="18" charset="0"/>
              </a:rPr>
              <a:t> </a:t>
            </a:r>
          </a:p>
          <a:p>
            <a:r>
              <a:rPr lang="ru-RU" sz="2800" i="1">
                <a:solidFill>
                  <a:srgbClr val="3333FF"/>
                </a:solidFill>
                <a:latin typeface="Times New Roman" pitchFamily="18" charset="0"/>
              </a:rPr>
              <a:t>заключается в том, что она имеет выраженную этапность </a:t>
            </a:r>
            <a:r>
              <a:rPr lang="ru-RU" sz="2800" b="1" i="1">
                <a:solidFill>
                  <a:srgbClr val="FF3300"/>
                </a:solidFill>
                <a:latin typeface="Times New Roman" pitchFamily="18" charset="0"/>
              </a:rPr>
              <a:t>(пошаговость</a:t>
            </a:r>
            <a:r>
              <a:rPr lang="ru-RU" sz="2800" i="1">
                <a:solidFill>
                  <a:srgbClr val="3333FF"/>
                </a:solidFill>
                <a:latin typeface="Times New Roman" pitchFamily="18" charset="0"/>
              </a:rPr>
              <a:t>), включает в себя набор определенных профессиональных действий на каждом этапе, позволяя педагогу еще в процессе проектирования предвидеть промежуточные и итоговые результаты собственной профессионально-педагогической деятельности </a:t>
            </a:r>
          </a:p>
          <a:p>
            <a:r>
              <a:rPr lang="ru-RU" sz="2800" b="1" i="1">
                <a:solidFill>
                  <a:srgbClr val="3333FF"/>
                </a:solidFill>
                <a:latin typeface="Times New Roman" pitchFamily="18" charset="0"/>
              </a:rPr>
              <a:t>Любая педагогическая технология должна быть</a:t>
            </a:r>
            <a:r>
              <a:rPr lang="ru-RU" sz="2800" i="1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ru-RU" sz="2800" b="1" i="1">
                <a:solidFill>
                  <a:srgbClr val="FF3300"/>
                </a:solidFill>
                <a:latin typeface="Times New Roman" pitchFamily="18" charset="0"/>
              </a:rPr>
              <a:t>здоровьесберегающей!</a:t>
            </a:r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 </a:t>
            </a:r>
            <a:endParaRPr lang="ru-RU" sz="2800" b="1" i="1">
              <a:solidFill>
                <a:srgbClr val="FF3300"/>
              </a:solidFill>
              <a:latin typeface="Times New Roman" pitchFamily="18" charset="0"/>
            </a:endParaRPr>
          </a:p>
          <a:p>
            <a:endParaRPr lang="ru-RU" sz="2800" b="1" i="1">
              <a:solidFill>
                <a:srgbClr val="FF3300"/>
              </a:solidFill>
              <a:latin typeface="Times New Roman" pitchFamily="18" charset="0"/>
            </a:endParaRPr>
          </a:p>
          <a:p>
            <a:endParaRPr lang="ru-RU" sz="2800" i="1">
              <a:solidFill>
                <a:srgbClr val="3333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ChangeArrowheads="1"/>
          </p:cNvSpPr>
          <p:nvPr/>
        </p:nvSpPr>
        <p:spPr bwMode="auto">
          <a:xfrm>
            <a:off x="250825" y="3035300"/>
            <a:ext cx="889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323850" y="1098550"/>
            <a:ext cx="7756525" cy="465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                      Здоровьесберегающая </a:t>
            </a:r>
          </a:p>
          <a:p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       деятельность  в нашем детском саду </a:t>
            </a:r>
          </a:p>
          <a:p>
            <a:r>
              <a:rPr lang="ru-RU" sz="2800" b="1">
                <a:solidFill>
                  <a:srgbClr val="FF3300"/>
                </a:solidFill>
                <a:latin typeface="Times New Roman" pitchFamily="18" charset="0"/>
              </a:rPr>
              <a:t>       осуществляется в следующих формах</a:t>
            </a:r>
            <a:r>
              <a:rPr lang="ru-RU" sz="280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  <a:p>
            <a:r>
              <a:rPr lang="ru-RU" sz="2400" b="1">
                <a:solidFill>
                  <a:srgbClr val="3333FF"/>
                </a:solidFill>
              </a:rPr>
              <a:t> </a:t>
            </a:r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Медико-профилактическая технологии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Физкультурно-оздоровительная технология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 Технологии обеспечения социально-   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 психологического  благополучия ребенка;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 Технологии здоровьесбережения 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  и здоровьеобогащения педагогов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 Технологии валеологического просвещения  </a:t>
            </a: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   родителей</a:t>
            </a:r>
            <a:r>
              <a:rPr lang="ru-RU" sz="2400" b="1" i="1">
                <a:solidFill>
                  <a:srgbClr val="3333FF"/>
                </a:solidFill>
                <a:latin typeface="Times New Roman" pitchFamily="18" charset="0"/>
              </a:rPr>
              <a:t>.</a:t>
            </a:r>
            <a:endParaRPr lang="ru-RU" sz="2400" b="1">
              <a:solidFill>
                <a:srgbClr val="3333FF"/>
              </a:solidFill>
              <a:latin typeface="Times New Roman" pitchFamily="18" charset="0"/>
            </a:endParaRPr>
          </a:p>
          <a:p>
            <a:r>
              <a:rPr lang="ru-RU" sz="2400" b="1">
                <a:solidFill>
                  <a:srgbClr val="3333FF"/>
                </a:solidFill>
                <a:latin typeface="Times New Roman" pitchFamily="18" charset="0"/>
              </a:rPr>
              <a:t>  Здоровьесберегающие образовательные технологии.</a:t>
            </a:r>
            <a:r>
              <a:rPr lang="ru-RU" sz="2400" b="1">
                <a:solidFill>
                  <a:srgbClr val="3333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</a:t>
            </a:r>
            <a:r>
              <a:rPr lang="ru-RU" sz="2400" b="1" smtClean="0">
                <a:solidFill>
                  <a:srgbClr val="FF3300"/>
                </a:solidFill>
                <a:latin typeface="Times New Roman" pitchFamily="18" charset="0"/>
              </a:rPr>
              <a:t>Выделяют три группы технологий:</a:t>
            </a:r>
            <a:endParaRPr lang="ru-RU" sz="2400" b="1" i="1" smtClean="0">
              <a:solidFill>
                <a:srgbClr val="FF3300"/>
              </a:solidFill>
              <a:latin typeface="Times New Roman" pitchFamily="18" charset="0"/>
            </a:endParaRPr>
          </a:p>
          <a:p>
            <a:r>
              <a:rPr lang="ru-RU" sz="2000" b="1" i="1" smtClean="0">
                <a:latin typeface="Times New Roman" pitchFamily="18" charset="0"/>
              </a:rPr>
              <a:t>1. Технологии сохранения и стимулирования здоровья</a:t>
            </a:r>
            <a:r>
              <a:rPr lang="ru-RU" sz="1400" b="1" i="1" smtClean="0">
                <a:latin typeface="Times New Roman" pitchFamily="18" charset="0"/>
              </a:rPr>
              <a:t>:</a:t>
            </a:r>
          </a:p>
          <a:p>
            <a:r>
              <a:rPr lang="ru-RU" sz="1400" b="1" i="1" smtClean="0">
                <a:latin typeface="Times New Roman" pitchFamily="18" charset="0"/>
              </a:rPr>
              <a:t> </a:t>
            </a:r>
            <a:r>
              <a:rPr lang="ru-RU" sz="1600" b="1" i="1" smtClean="0">
                <a:solidFill>
                  <a:srgbClr val="3333FF"/>
                </a:solidFill>
                <a:latin typeface="Times New Roman" pitchFamily="18" charset="0"/>
              </a:rPr>
              <a:t>Стретчинг, ритмопластика, динамические паузы, подвижные и спортивные игры, релаксация, технологии эстетической направленности, гимнастика пальчиковая, </a:t>
            </a:r>
            <a:r>
              <a:rPr lang="ru-RU" sz="1600" b="1" i="1" smtClean="0">
                <a:solidFill>
                  <a:srgbClr val="3333FF"/>
                </a:solidFill>
                <a:latin typeface="Times New Roman" pitchFamily="18" charset="0"/>
                <a:hlinkClick r:id="rId2"/>
              </a:rPr>
              <a:t>гимнастика для глаз</a:t>
            </a:r>
            <a:r>
              <a:rPr lang="ru-RU" sz="1600" b="1" i="1" smtClean="0">
                <a:solidFill>
                  <a:srgbClr val="3333FF"/>
                </a:solidFill>
                <a:latin typeface="Times New Roman" pitchFamily="18" charset="0"/>
              </a:rPr>
              <a:t>, гимнастика дыхательная, гимнастика бодрящая, гимнастика корригирующая, гимнастика ортопедическая</a:t>
            </a:r>
            <a:r>
              <a:rPr lang="ru-RU" sz="1400" b="1" smtClean="0">
                <a:solidFill>
                  <a:srgbClr val="3333FF"/>
                </a:solidFill>
                <a:latin typeface="Times New Roman" pitchFamily="18" charset="0"/>
              </a:rPr>
              <a:t>.</a:t>
            </a:r>
            <a:endParaRPr lang="ru-RU" sz="1400" b="1" i="1" smtClean="0">
              <a:solidFill>
                <a:srgbClr val="3333FF"/>
              </a:solidFill>
              <a:latin typeface="Times New Roman" pitchFamily="18" charset="0"/>
            </a:endParaRPr>
          </a:p>
          <a:p>
            <a:r>
              <a:rPr lang="ru-RU" sz="2000" b="1" i="1" smtClean="0">
                <a:latin typeface="Times New Roman" pitchFamily="18" charset="0"/>
              </a:rPr>
              <a:t>2. Технологии обучения здоровому образу жизни:</a:t>
            </a:r>
          </a:p>
          <a:p>
            <a:r>
              <a:rPr lang="ru-RU" sz="1400" b="1" i="1" smtClean="0">
                <a:latin typeface="Times New Roman" pitchFamily="18" charset="0"/>
              </a:rPr>
              <a:t> </a:t>
            </a:r>
            <a:r>
              <a:rPr lang="ru-RU" sz="1600" b="1" i="1" smtClean="0">
                <a:solidFill>
                  <a:srgbClr val="3333FF"/>
                </a:solidFill>
                <a:latin typeface="Times New Roman" pitchFamily="18" charset="0"/>
              </a:rPr>
              <a:t>Физкультурное занятие, проблемно-игровые (игротреннинги и игротерапия), коммуникативные игры, беседы из серии «Здоровье», самомассаж, точечный самомассаж, биологическая обратная связь</a:t>
            </a:r>
            <a:r>
              <a:rPr lang="ru-RU" sz="1400" b="1" smtClean="0">
                <a:latin typeface="Times New Roman" pitchFamily="18" charset="0"/>
              </a:rPr>
              <a:t> (БОС).</a:t>
            </a:r>
            <a:endParaRPr lang="ru-RU" sz="1400" b="1" i="1" smtClean="0">
              <a:latin typeface="Times New Roman" pitchFamily="18" charset="0"/>
            </a:endParaRPr>
          </a:p>
          <a:p>
            <a:r>
              <a:rPr lang="ru-RU" sz="2000" b="1" smtClean="0">
                <a:latin typeface="Times New Roman" pitchFamily="18" charset="0"/>
              </a:rPr>
              <a:t>3. Коррекционные технологии:</a:t>
            </a:r>
            <a:r>
              <a:rPr lang="ru-RU" sz="1400" b="1" i="1" smtClean="0">
                <a:latin typeface="Times New Roman" pitchFamily="18" charset="0"/>
              </a:rPr>
              <a:t> </a:t>
            </a:r>
          </a:p>
          <a:p>
            <a:r>
              <a:rPr lang="ru-RU" sz="1600" b="1" i="1" smtClean="0">
                <a:solidFill>
                  <a:srgbClr val="3333FF"/>
                </a:solidFill>
                <a:latin typeface="Times New Roman" pitchFamily="18" charset="0"/>
              </a:rPr>
              <a:t>Арттерапия, технологии музыкального воздействия, сказкотерапия, технологии воздействия цветом, технологии коррекции поведения, психогимнастика, фонетическая и логопедическая ритмика</a:t>
            </a:r>
          </a:p>
          <a:p>
            <a:pPr eaLnBrk="1" hangingPunct="1">
              <a:lnSpc>
                <a:spcPct val="80000"/>
              </a:lnSpc>
            </a:pPr>
            <a:endParaRPr lang="ru-RU" sz="1600" b="1" i="1" smtClean="0">
              <a:solidFill>
                <a:srgbClr val="3333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Содержимое 2"/>
          <p:cNvSpPr>
            <a:spLocks noGrp="1"/>
          </p:cNvSpPr>
          <p:nvPr>
            <p:ph idx="1"/>
          </p:nvPr>
        </p:nvSpPr>
        <p:spPr>
          <a:xfrm>
            <a:off x="107950" y="1196975"/>
            <a:ext cx="868680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b="1" i="1" smtClean="0">
                <a:solidFill>
                  <a:srgbClr val="FF3300"/>
                </a:solidFill>
              </a:rPr>
              <a:t>Выбор 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b="1" i="1" smtClean="0">
                <a:solidFill>
                  <a:srgbClr val="FF3300"/>
                </a:solidFill>
              </a:rPr>
              <a:t>здоровьесберегающих    педагогических   технологий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в конкретном ДОУ зависит от: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типа дошкольного учреждения;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конкретных условий дошкольного образовательного учреждения;    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организации здоровьесберегающей среды;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от программы, по которой работают педагоги;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продолжительности пребывания  детей в ДОУ;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от показателей здоровья  детей;</a:t>
            </a:r>
          </a:p>
          <a:p>
            <a:r>
              <a:rPr lang="ru-RU" sz="2000" b="1" i="1" smtClean="0">
                <a:solidFill>
                  <a:srgbClr val="3333FF"/>
                </a:solidFill>
              </a:rPr>
              <a:t> - профессиональной компетентности педагогов</a:t>
            </a:r>
            <a:r>
              <a:rPr lang="ru-RU" sz="2000" i="1" smtClean="0">
                <a:solidFill>
                  <a:srgbClr val="3333FF"/>
                </a:solidFill>
              </a:rPr>
              <a:t> </a:t>
            </a:r>
            <a:r>
              <a:rPr lang="ru-RU" sz="2000" b="1" i="1" smtClean="0">
                <a:solidFill>
                  <a:srgbClr val="3333FF"/>
                </a:solidFill>
              </a:rPr>
              <a:t>из сторон данного процесса должно явиться формирование культуры здоровья, как части общей культуры человека – осознание здоровья, как жизненно важной ценности, воспитание ответственного отношения к своему здоровью, здоровью окружающих людей и природной среды.</a:t>
            </a:r>
          </a:p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idx="1"/>
          </p:nvPr>
        </p:nvSpPr>
        <p:spPr>
          <a:xfrm>
            <a:off x="250825" y="1412875"/>
            <a:ext cx="8686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b="1" smtClean="0"/>
              <a:t>   </a:t>
            </a:r>
            <a:r>
              <a:rPr lang="ru-RU" b="1" smtClean="0">
                <a:solidFill>
                  <a:srgbClr val="FF3300"/>
                </a:solidFill>
              </a:rPr>
              <a:t>Здоровьесберегающая технология</a:t>
            </a:r>
            <a:r>
              <a:rPr lang="ru-RU" b="1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b="1" smtClean="0"/>
              <a:t>– </a:t>
            </a:r>
            <a:r>
              <a:rPr lang="ru-RU" sz="2800" b="1" i="1" smtClean="0">
                <a:solidFill>
                  <a:srgbClr val="3333FF"/>
                </a:solidFill>
                <a:latin typeface="Times New Roman" pitchFamily="18" charset="0"/>
              </a:rPr>
              <a:t>это целостная система воспитательно-оздоровительных, коррекционных и профилактических мероприятий, которые осуществляются в процессе взаимодействия ребёнка и педагога, ребёнка и родителей, ребёнка и доктора</a:t>
            </a:r>
            <a:r>
              <a:rPr lang="ru-RU" b="1" i="1" smtClean="0">
                <a:solidFill>
                  <a:srgbClr val="3333FF"/>
                </a:solidFill>
                <a:latin typeface="Times New Roman" pitchFamily="18" charset="0"/>
              </a:rPr>
              <a:t>.</a:t>
            </a:r>
            <a:r>
              <a:rPr lang="ru-RU" i="1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ru-RU" sz="2200" b="1" i="1" smtClean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b="1" smtClean="0">
                <a:solidFill>
                  <a:srgbClr val="FF3300"/>
                </a:solidFill>
              </a:rPr>
              <a:t>   Цель  здоровьесберегающих  образовательных технологий</a:t>
            </a:r>
            <a:r>
              <a:rPr lang="ru-RU" b="1" smtClean="0"/>
              <a:t> </a:t>
            </a:r>
            <a:r>
              <a:rPr lang="ru-RU" sz="2800" b="1" i="1" smtClean="0">
                <a:solidFill>
                  <a:srgbClr val="3333FF"/>
                </a:solidFill>
                <a:latin typeface="Times New Roman" pitchFamily="18" charset="0"/>
              </a:rPr>
              <a:t>- обеспечить дошкольнику возможность сохранения  здоровья, сформировать у него необходимые знания, умения и навыки по здоровому образу жизни, научить использовать полученные знания в повседневной жизни. 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341438"/>
            <a:ext cx="86868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700" smtClean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700" smtClean="0">
                <a:solidFill>
                  <a:schemeClr val="tx1"/>
                </a:solidFill>
              </a:rPr>
              <a:t> </a:t>
            </a:r>
            <a:r>
              <a:rPr lang="ru-RU" b="1" smtClean="0">
                <a:solidFill>
                  <a:srgbClr val="FF3300"/>
                </a:solidFill>
                <a:latin typeface="Times New Roman" pitchFamily="18" charset="0"/>
              </a:rPr>
              <a:t>Здоровьесберегающие педагогические технологии</a:t>
            </a:r>
            <a:r>
              <a:rPr lang="ru-RU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mtClean="0"/>
              <a:t>   применяются в различных видах деятельности. Каждая из этих технологий имеет оздоровительную направленность, а используемая в комплексе здоровьесберегающая деятельность в итоге формирует у ребёнка привычку к здоровому образу жизни.                   </a:t>
            </a:r>
            <a:endParaRPr lang="ru-RU" sz="27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7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рек">
  <a:themeElements>
    <a:clrScheme name="1_Трек 1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D"/>
      </a:accent5>
      <a:accent6>
        <a:srgbClr val="955A46"/>
      </a:accent6>
      <a:hlink>
        <a:srgbClr val="AD1F1F"/>
      </a:hlink>
      <a:folHlink>
        <a:srgbClr val="FFC42F"/>
      </a:folHlink>
    </a:clrScheme>
    <a:fontScheme name="1_Трек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рек 1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D"/>
        </a:accent5>
        <a:accent6>
          <a:srgbClr val="955A46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250</TotalTime>
  <Words>1269</Words>
  <Application>Microsoft Office PowerPoint</Application>
  <PresentationFormat>Экран (4:3)</PresentationFormat>
  <Paragraphs>178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Трек</vt:lpstr>
      <vt:lpstr>1_Трек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Никита</cp:lastModifiedBy>
  <cp:revision>15</cp:revision>
  <dcterms:created xsi:type="dcterms:W3CDTF">2012-09-22T17:07:10Z</dcterms:created>
  <dcterms:modified xsi:type="dcterms:W3CDTF">2019-11-17T10:36:02Z</dcterms:modified>
</cp:coreProperties>
</file>